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sldIdLst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-150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jpeg>
</file>

<file path=ppt/media/image2.TIF>
</file>

<file path=ppt/media/image3.png>
</file>

<file path=ppt/media/image4.png>
</file>

<file path=ppt/media/image40.png>
</file>

<file path=ppt/media/image5.TIF>
</file>

<file path=ppt/media/image6.TIF>
</file>

<file path=ppt/media/image7.TIF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2020/11/29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15977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2020/11/29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7864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2020/11/29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45187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2020/11/29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60872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2020/11/29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63868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2020/11/29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934547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2020/11/29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4630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2020/11/29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04237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2020/11/29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6026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2020/11/29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74660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2020/11/29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6858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2020/11/29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47161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2020/11/29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560561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2020/11/29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160317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2020/11/29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6856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2020/11/29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2301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2020/11/29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4979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2020/11/29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7552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2020/11/29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4670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2020/11/29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B41CEF09-BFE1-451F-B004-986BF5AECF72}"/>
              </a:ext>
            </a:extLst>
          </p:cNvPr>
          <p:cNvSpPr/>
          <p:nvPr userDrawn="1"/>
        </p:nvSpPr>
        <p:spPr>
          <a:xfrm rot="19869752">
            <a:off x="1363429" y="2674373"/>
            <a:ext cx="64171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solidFill>
                  <a:schemeClr val="bg1">
                    <a:lumMod val="9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21</a:t>
            </a:r>
            <a:r>
              <a:rPr lang="zh-CN" altLang="en-US" sz="5400" dirty="0">
                <a:solidFill>
                  <a:schemeClr val="bg1">
                    <a:lumMod val="9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版数学一本通八下</a:t>
            </a:r>
            <a:endParaRPr lang="zh-CN" altLang="en-US" sz="5400" b="1" cap="none" spc="50" dirty="0">
              <a:ln w="0"/>
              <a:solidFill>
                <a:schemeClr val="bg1">
                  <a:lumMod val="9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1029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2020/11/29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9614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2020/11/29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2033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02C77-A0B5-4A6E-8000-7068AD62FB93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BFEB2-529D-45F7-AB59-C07A170F9A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016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02C77-A0B5-4A6E-8000-7068AD62FB93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BFEB2-529D-45F7-AB59-C07A170F9A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729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4" name="文本框 1048583"/>
          <p:cNvSpPr txBox="1"/>
          <p:nvPr/>
        </p:nvSpPr>
        <p:spPr>
          <a:xfrm>
            <a:off x="1983878" y="1165928"/>
            <a:ext cx="6356179" cy="1036823"/>
          </a:xfrm>
          <a:prstGeom prst="rect">
            <a:avLst/>
          </a:prstGeom>
          <a:noFill/>
          <a:ln>
            <a:noFill/>
          </a:ln>
        </p:spPr>
        <p:txBody>
          <a:bodyPr vert="horz" wrap="square" lIns="51435" tIns="25718" rIns="51435" bIns="25718" anchor="t">
            <a:spAutoFit/>
          </a:bodyPr>
          <a:lstStyle>
            <a:lvl1pPr marL="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1pPr>
            <a:lvl2pPr marL="45720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2pPr>
            <a:lvl3pPr marL="91440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3pPr>
            <a:lvl4pPr marL="137160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4pPr>
            <a:lvl5pPr marL="182880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5pPr>
          </a:lstStyle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等线" panose="02010600030101010101" pitchFamily="2" charset="-122"/>
                <a:cs typeface="+mn-cs"/>
                <a:sym typeface="+mn-lt"/>
              </a:rPr>
              <a:t>第</a:t>
            </a:r>
            <a:r>
              <a:rPr lang="en-US" altLang="zh-CN" sz="3200" b="1" kern="0" dirty="0">
                <a:solidFill>
                  <a:srgbClr val="FFFFFF"/>
                </a:solidFill>
                <a:ea typeface="等线" panose="02010600030101010101" pitchFamily="2" charset="-122"/>
                <a:sym typeface="+mn-lt"/>
              </a:rPr>
              <a:t>32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等线" panose="02010600030101010101" pitchFamily="2" charset="-122"/>
                <a:cs typeface="+mn-cs"/>
                <a:sym typeface="+mn-lt"/>
              </a:rPr>
              <a:t>课时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等线" panose="02010600030101010101" pitchFamily="2" charset="-122"/>
              <a:cs typeface="+mn-cs"/>
              <a:sym typeface="+mn-lt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等线" panose="02010600030101010101" pitchFamily="2" charset="-122"/>
                <a:cs typeface="+mn-cs"/>
                <a:sym typeface="+mn-lt"/>
              </a:rPr>
              <a:t>坐标系中特殊图形的存在性问题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03943" y="617785"/>
            <a:ext cx="25090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数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学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一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本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通</a:t>
            </a:r>
          </a:p>
        </p:txBody>
      </p:sp>
      <p:sp>
        <p:nvSpPr>
          <p:cNvPr id="3" name="矩形 2"/>
          <p:cNvSpPr/>
          <p:nvPr/>
        </p:nvSpPr>
        <p:spPr>
          <a:xfrm>
            <a:off x="7957431" y="617785"/>
            <a:ext cx="38262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b="1" kern="0" dirty="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八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年级下册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F1FB3817-9649-4494-954F-28AC47EB5AFD}"/>
              </a:ext>
            </a:extLst>
          </p:cNvPr>
          <p:cNvSpPr txBox="1"/>
          <p:nvPr/>
        </p:nvSpPr>
        <p:spPr>
          <a:xfrm>
            <a:off x="4020532" y="490037"/>
            <a:ext cx="161669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等线" panose="02010600030101010101" pitchFamily="2" charset="-122"/>
                <a:cs typeface="+mn-cs"/>
                <a:sym typeface="+mn-lt"/>
              </a:rPr>
              <a:t>专题</a:t>
            </a:r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8AA3F7BE-DF1F-466B-9401-2DA0CC2E3D38}"/>
              </a:ext>
            </a:extLst>
          </p:cNvPr>
          <p:cNvSpPr txBox="1"/>
          <p:nvPr/>
        </p:nvSpPr>
        <p:spPr>
          <a:xfrm>
            <a:off x="0" y="79391"/>
            <a:ext cx="9278471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1. 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,∠BAC=90°,AB=AC=4,BD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是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边上的中线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分别以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AC,AB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所在直线建立直角坐标系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求直线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BD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的函数关系式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BD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所在直线上求一点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P,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使四边形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ABCP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为平行四边形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144.jpeg">
            <a:extLst>
              <a:ext uri="{FF2B5EF4-FFF2-40B4-BE49-F238E27FC236}">
                <a16:creationId xmlns:a16="http://schemas.microsoft.com/office/drawing/2014/main" xmlns="" id="{A52E0081-ABF2-44F4-ADB0-E9AE1B7B7B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733" y="2260637"/>
            <a:ext cx="2764267" cy="258786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BD1F7C05-BA7C-4146-A588-5041CA514259}"/>
              </a:ext>
            </a:extLst>
          </p:cNvPr>
          <p:cNvSpPr txBox="1"/>
          <p:nvPr/>
        </p:nvSpPr>
        <p:spPr>
          <a:xfrm>
            <a:off x="178173" y="4815182"/>
            <a:ext cx="89221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解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:(1)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直线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BD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的函数关系式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:y=-2x+4;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50F40DD4-83A6-48D7-8211-FBCC5143507B}"/>
              </a:ext>
            </a:extLst>
          </p:cNvPr>
          <p:cNvSpPr txBox="1"/>
          <p:nvPr/>
        </p:nvSpPr>
        <p:spPr>
          <a:xfrm>
            <a:off x="114301" y="5472843"/>
            <a:ext cx="927847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若四边形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ABCP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为平行四边形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则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P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的横坐标为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4,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代入表达式得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y=-4,∴P(4,-4);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0912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xmlns="" id="{4E63BB28-01EB-4676-912B-E4A490FE4038}"/>
                  </a:ext>
                </a:extLst>
              </p:cNvPr>
              <p:cNvSpPr txBox="1"/>
              <p:nvPr/>
            </p:nvSpPr>
            <p:spPr>
              <a:xfrm>
                <a:off x="174812" y="1700522"/>
                <a:ext cx="9108141" cy="49575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(3)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设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M(a,-2a+4),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当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AM=AC, AM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=a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+(-2a+4)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,AC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=16.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∴a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+(-2a+4)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=16,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解得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</a:t>
                </a:r>
                <a:r>
                  <a:rPr lang="en-US" altLang="zh-CN" sz="32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=0,a</a:t>
                </a:r>
                <a:r>
                  <a:rPr lang="en-US" altLang="zh-CN" sz="32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200" b="1" i="1">
                            <a:solidFill>
                              <a:srgbClr val="FF0000"/>
                            </a:solidFill>
                            <a:effectLst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𝟏𝟔</m:t>
                        </m:r>
                      </m:num>
                      <m:den>
                        <m:r>
                          <a:rPr lang="en-US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𝟓</m:t>
                        </m:r>
                      </m:den>
                    </m:f>
                  </m:oMath>
                </a14:m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.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∴M</a:t>
                </a:r>
                <a:r>
                  <a:rPr lang="en-US" altLang="zh-CN" sz="32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(0,4),M</a:t>
                </a:r>
                <a:r>
                  <a:rPr lang="en-US" altLang="zh-CN" sz="32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zh-CN" altLang="zh-CN" sz="3200" b="1" i="1">
                            <a:solidFill>
                              <a:srgbClr val="FF0000"/>
                            </a:solidFill>
                            <a:effectLst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zh-CN" altLang="zh-CN" sz="32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𝟏𝟔</m:t>
                            </m:r>
                          </m:num>
                          <m:den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𝟓</m:t>
                            </m:r>
                          </m:den>
                        </m:f>
                        <m:r>
                          <a:rPr lang="en-US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,−</m:t>
                        </m:r>
                        <m:f>
                          <m:fPr>
                            <m:ctrlPr>
                              <a:rPr lang="zh-CN" altLang="zh-CN" sz="32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𝟏𝟐</m:t>
                            </m:r>
                          </m:num>
                          <m:den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𝟓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;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endParaRPr lang="en-US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当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MC=AC, MC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=(4-a)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+(-2a+4)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,AC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=16.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∴(4-a)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+(-2a+4)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=16,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解得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</a:t>
                </a:r>
                <a:r>
                  <a:rPr lang="en-US" altLang="zh-CN" sz="32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3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=4,a</a:t>
                </a:r>
                <a:r>
                  <a:rPr lang="en-US" altLang="zh-CN" sz="32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4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200" b="1" i="1">
                            <a:solidFill>
                              <a:srgbClr val="FF0000"/>
                            </a:solidFill>
                            <a:effectLst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𝟒</m:t>
                        </m:r>
                      </m:num>
                      <m:den>
                        <m:r>
                          <a:rPr lang="en-US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𝟓</m:t>
                        </m:r>
                      </m:den>
                    </m:f>
                  </m:oMath>
                </a14:m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.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∴M</a:t>
                </a:r>
                <a:r>
                  <a:rPr lang="en-US" altLang="zh-CN" sz="32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3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(4,-4),M</a:t>
                </a:r>
                <a:r>
                  <a:rPr lang="en-US" altLang="zh-CN" sz="32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4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zh-CN" altLang="zh-CN" sz="3200" b="1" i="1">
                            <a:solidFill>
                              <a:srgbClr val="FF0000"/>
                            </a:solidFill>
                            <a:effectLst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zh-CN" altLang="zh-CN" sz="32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𝟒</m:t>
                            </m:r>
                          </m:num>
                          <m:den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𝟓</m:t>
                            </m:r>
                          </m:den>
                        </m:f>
                        <m:r>
                          <a:rPr lang="en-US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,</m:t>
                        </m:r>
                        <m:f>
                          <m:fPr>
                            <m:ctrlPr>
                              <a:rPr lang="zh-CN" altLang="zh-CN" sz="32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𝟏𝟐</m:t>
                            </m:r>
                          </m:num>
                          <m:den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𝟓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;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4E63BB28-01EB-4676-912B-E4A490FE40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812" y="1700522"/>
                <a:ext cx="9108141" cy="4957511"/>
              </a:xfrm>
              <a:prstGeom prst="rect">
                <a:avLst/>
              </a:prstGeom>
              <a:blipFill>
                <a:blip r:embed="rId2"/>
                <a:stretch>
                  <a:fillRect l="-1740" t="-159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2D96120E-3973-4B31-A8CD-D0529A7A115B}"/>
              </a:ext>
            </a:extLst>
          </p:cNvPr>
          <p:cNvSpPr txBox="1"/>
          <p:nvPr/>
        </p:nvSpPr>
        <p:spPr>
          <a:xfrm>
            <a:off x="17930" y="130862"/>
            <a:ext cx="910814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直线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BD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上是否存在点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M,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使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△AMC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为等腰三角形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?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若存在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M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的坐标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若不存在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说明理由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.(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本题要用到十字相乘法求二次方程的解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)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144.jpeg">
            <a:extLst>
              <a:ext uri="{FF2B5EF4-FFF2-40B4-BE49-F238E27FC236}">
                <a16:creationId xmlns:a16="http://schemas.microsoft.com/office/drawing/2014/main" xmlns="" id="{A52E0081-ABF2-44F4-ADB0-E9AE1B7B7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733" y="1892335"/>
            <a:ext cx="2764267" cy="2587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628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BC08FDC9-024E-476C-977E-F62174D670A5}"/>
              </a:ext>
            </a:extLst>
          </p:cNvPr>
          <p:cNvSpPr txBox="1"/>
          <p:nvPr/>
        </p:nvSpPr>
        <p:spPr>
          <a:xfrm>
            <a:off x="258039" y="3731342"/>
            <a:ext cx="900952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当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AM=MC,AM</a:t>
            </a:r>
            <a:r>
              <a:rPr kumimoji="0" lang="en-US" altLang="zh-CN" sz="3200" b="1" i="0" u="none" strike="noStrike" kern="1200" cap="none" spc="0" normalizeH="0" baseline="30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=a</a:t>
            </a:r>
            <a:r>
              <a:rPr kumimoji="0" lang="en-US" altLang="zh-CN" sz="3200" b="1" i="0" u="none" strike="noStrike" kern="1200" cap="none" spc="0" normalizeH="0" baseline="30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+(-2a+4)</a:t>
            </a:r>
            <a:r>
              <a:rPr kumimoji="0" lang="en-US" altLang="zh-CN" sz="3200" b="1" i="0" u="none" strike="noStrike" kern="1200" cap="none" spc="0" normalizeH="0" baseline="30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,MC</a:t>
            </a:r>
            <a:r>
              <a:rPr kumimoji="0" lang="en-US" altLang="zh-CN" sz="3200" b="1" i="0" u="none" strike="noStrike" kern="1200" cap="none" spc="0" normalizeH="0" baseline="30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=(4-a)</a:t>
            </a:r>
            <a:r>
              <a:rPr kumimoji="0" lang="en-US" altLang="zh-CN" sz="3200" b="1" i="0" u="none" strike="noStrike" kern="1200" cap="none" spc="0" normalizeH="0" baseline="30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+(-2a+4)</a:t>
            </a:r>
            <a:r>
              <a:rPr kumimoji="0" lang="en-US" altLang="zh-CN" sz="3200" b="1" i="0" u="none" strike="noStrike" kern="1200" cap="none" spc="0" normalizeH="0" baseline="30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∴a</a:t>
            </a:r>
            <a:r>
              <a:rPr kumimoji="0" lang="en-US" altLang="zh-CN" sz="3200" b="1" i="0" u="none" strike="noStrike" kern="1200" cap="none" spc="0" normalizeH="0" baseline="30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+(-2a+4)</a:t>
            </a:r>
            <a:r>
              <a:rPr kumimoji="0" lang="en-US" altLang="zh-CN" sz="3200" b="1" i="0" u="none" strike="noStrike" kern="1200" cap="none" spc="0" normalizeH="0" baseline="30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=(4-a)</a:t>
            </a:r>
            <a:r>
              <a:rPr kumimoji="0" lang="en-US" altLang="zh-CN" sz="3200" b="1" i="0" u="none" strike="noStrike" kern="1200" cap="none" spc="0" normalizeH="0" baseline="30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+(-2a+4)</a:t>
            </a:r>
            <a:r>
              <a:rPr kumimoji="0" lang="en-US" altLang="zh-CN" sz="3200" b="1" i="0" u="none" strike="noStrike" kern="1200" cap="none" spc="0" normalizeH="0" baseline="30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解得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5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=2.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∴M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5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(2,0),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这时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M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5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点在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AC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上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构不成三角形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舍去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1588" y="358088"/>
            <a:ext cx="2762250" cy="2584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96603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xmlns="" id="{4D6A8200-E553-4FAC-98AA-B19E9AA5EE30}"/>
                  </a:ext>
                </a:extLst>
              </p:cNvPr>
              <p:cNvSpPr txBox="1"/>
              <p:nvPr/>
            </p:nvSpPr>
            <p:spPr>
              <a:xfrm>
                <a:off x="-17929" y="133962"/>
                <a:ext cx="9161930" cy="162108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2. 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如图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在平面直角坐标系中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,BO=5,CB=2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200" b="1" i="1">
                            <a:effectLst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200" b="1" i="0"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𝟓</m:t>
                        </m:r>
                      </m:e>
                    </m:rad>
                  </m:oMath>
                </a14:m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,B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点到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x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轴的距离为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4,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在平面内找一点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P,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使以点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P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、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C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、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O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、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B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为顶点的四边形为平行四边形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求出点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P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的坐标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.</a:t>
                </a:r>
                <a:endParaRPr lang="zh-CN" altLang="zh-CN" sz="3200" b="1" dirty="0">
                  <a:effectLst/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4D6A8200-E553-4FAC-98AA-B19E9AA5EE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7929" y="133962"/>
                <a:ext cx="9161930" cy="1621085"/>
              </a:xfrm>
              <a:prstGeom prst="rect">
                <a:avLst/>
              </a:prstGeom>
              <a:blipFill>
                <a:blip r:embed="rId2"/>
                <a:stretch>
                  <a:fillRect l="-1663" t="-3008" r="-3925" b="-1127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age145.jpeg">
            <a:extLst>
              <a:ext uri="{FF2B5EF4-FFF2-40B4-BE49-F238E27FC236}">
                <a16:creationId xmlns:a16="http://schemas.microsoft.com/office/drawing/2014/main" xmlns="" id="{430220C7-EC90-425F-8879-4EAD8506B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6819" y="1880553"/>
            <a:ext cx="2426522" cy="248211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597BE151-3F00-46D7-B0F7-35F37C62B2DB}"/>
              </a:ext>
            </a:extLst>
          </p:cNvPr>
          <p:cNvSpPr txBox="1"/>
          <p:nvPr/>
        </p:nvSpPr>
        <p:spPr>
          <a:xfrm>
            <a:off x="266700" y="3725307"/>
            <a:ext cx="7783606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解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求出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点坐标为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(3,4),C(5,0),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当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BC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为对角线时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,P(8,4),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当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BO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为对角线时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,P(-2,4),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当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CO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为对角线时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,P(2,-4).</a:t>
            </a:r>
            <a:endParaRPr lang="zh-CN" altLang="zh-CN" sz="18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565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95C61733-CCE9-49C7-A280-77B500487536}"/>
              </a:ext>
            </a:extLst>
          </p:cNvPr>
          <p:cNvSpPr txBox="1"/>
          <p:nvPr/>
        </p:nvSpPr>
        <p:spPr>
          <a:xfrm>
            <a:off x="0" y="0"/>
            <a:ext cx="8973671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3. 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直线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y=-x+3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交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x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轴于点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交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y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轴于点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的坐标为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(1,0).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求一点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使以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为顶点的四边形是平行四边形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146.jpeg">
            <a:extLst>
              <a:ext uri="{FF2B5EF4-FFF2-40B4-BE49-F238E27FC236}">
                <a16:creationId xmlns:a16="http://schemas.microsoft.com/office/drawing/2014/main" xmlns="" id="{DD445D37-8252-42FB-B56E-292DF9396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423" y="1532803"/>
            <a:ext cx="2886636" cy="239195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E8960ACF-C75B-463D-B5F6-E61AC06126B3}"/>
              </a:ext>
            </a:extLst>
          </p:cNvPr>
          <p:cNvSpPr txBox="1"/>
          <p:nvPr/>
        </p:nvSpPr>
        <p:spPr>
          <a:xfrm>
            <a:off x="73957" y="1966132"/>
            <a:ext cx="8451477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解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:(1) 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以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AB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为对角线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</a:p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构造平行四边形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ACBD,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由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AC∥BD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且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AC=BD=2,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得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D(2,3),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以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BC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为对角线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构造平行四边形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CABD',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由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AC∥BD'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且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AC=BD'=2,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得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D'(-2,3),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以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AC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为对角线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构造平行四边形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ABCD″,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∴BC∥AD″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且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BC=AD″,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可证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△COB≌△AED″(AAS)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∴AE=OC=1,ED″=BO=3,OE=4,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得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D″(4,-3).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8482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2FF712CE-7ED1-408B-91AD-D9EBFCD00FEB}"/>
              </a:ext>
            </a:extLst>
          </p:cNvPr>
          <p:cNvSpPr txBox="1"/>
          <p:nvPr/>
        </p:nvSpPr>
        <p:spPr>
          <a:xfrm>
            <a:off x="179294" y="255058"/>
            <a:ext cx="863301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在坐标轴上求一点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P,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使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△BCP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为直角三角形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146.jpeg">
            <a:extLst>
              <a:ext uri="{FF2B5EF4-FFF2-40B4-BE49-F238E27FC236}">
                <a16:creationId xmlns:a16="http://schemas.microsoft.com/office/drawing/2014/main" xmlns="" id="{76154C9C-B0CD-4F34-B4F3-CC85F8142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8937" y="1320141"/>
            <a:ext cx="3816271" cy="316227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xmlns="" id="{6BA11F71-F107-42DA-92D1-EDED352EB0AB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560294" y="4708529"/>
                <a:ext cx="6808694" cy="829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(2)P</a:t>
                </a:r>
                <a:r>
                  <a:rPr lang="en-US" altLang="zh-CN" sz="32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1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zh-CN" altLang="zh-CN" sz="3200" b="1" i="1">
                            <a:solidFill>
                              <a:srgbClr val="FF0000"/>
                            </a:solidFill>
                            <a:effectLst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zh-CN" sz="3200" b="1" i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𝟎</m:t>
                        </m:r>
                        <m:r>
                          <a:rPr lang="en-US" altLang="zh-CN" sz="3200" b="1" i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,−</m:t>
                        </m:r>
                        <m:f>
                          <m:fPr>
                            <m:ctrlPr>
                              <a:rPr lang="zh-CN" altLang="zh-CN" sz="32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3200" b="1" i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𝟏</m:t>
                            </m:r>
                          </m:num>
                          <m:den>
                            <m:r>
                              <a:rPr lang="en-US" altLang="zh-CN" sz="3200" b="1" i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𝟑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;P</a:t>
                </a:r>
                <a:r>
                  <a:rPr lang="en-US" altLang="zh-CN" sz="32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(-9,0);P</a:t>
                </a:r>
                <a:r>
                  <a:rPr lang="en-US" altLang="zh-CN" sz="32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3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(0,0).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6BA11F71-F107-42DA-92D1-EDED352EB0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0294" y="4708529"/>
                <a:ext cx="6808694" cy="829330"/>
              </a:xfrm>
              <a:prstGeom prst="rect">
                <a:avLst/>
              </a:prstGeom>
              <a:blipFill>
                <a:blip r:embed="rId3"/>
                <a:stretch>
                  <a:fillRect l="-2328" b="-51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59896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F5F068AE-1FB1-4F1F-A925-B1F5B87240BD}"/>
              </a:ext>
            </a:extLst>
          </p:cNvPr>
          <p:cNvSpPr txBox="1"/>
          <p:nvPr/>
        </p:nvSpPr>
        <p:spPr>
          <a:xfrm>
            <a:off x="0" y="126430"/>
            <a:ext cx="9018494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4. 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在直角坐标系中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,A(0,1),B(0,3),P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是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x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轴上一动点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在直线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y=x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上是否存在点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Q,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使以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P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Q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为顶点的四边形为平行四边形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?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若存在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画出所有满足条件的平行四边形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并求出对应的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P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Q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的坐标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若不存在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请说明理由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147.jpeg">
            <a:extLst>
              <a:ext uri="{FF2B5EF4-FFF2-40B4-BE49-F238E27FC236}">
                <a16:creationId xmlns:a16="http://schemas.microsoft.com/office/drawing/2014/main" xmlns="" id="{2260B8C8-90CC-4BCF-A397-A2060DD598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792"/>
          <a:stretch/>
        </p:blipFill>
        <p:spPr>
          <a:xfrm>
            <a:off x="5412156" y="2677612"/>
            <a:ext cx="2920538" cy="3164014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44500" y="2677612"/>
            <a:ext cx="50800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解</a:t>
            </a:r>
            <a:r>
              <a:rPr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1,</a:t>
            </a:r>
            <a:r>
              <a:rPr lang="zh-CN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设</a:t>
            </a:r>
            <a:r>
              <a:rPr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P(x,0),Q(a,a),</a:t>
            </a:r>
            <a:endParaRPr lang="zh-CN" altLang="zh-CN" sz="3200" b="1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lvl="0"/>
            <a:r>
              <a:rPr lang="zh-CN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当</a:t>
            </a:r>
            <a:r>
              <a:rPr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AB</a:t>
            </a:r>
            <a:r>
              <a:rPr lang="zh-CN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是平行四边形的边时</a:t>
            </a:r>
            <a:r>
              <a:rPr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  <a:endParaRPr lang="zh-CN" altLang="zh-CN" sz="3200" b="1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lvl="0"/>
            <a:r>
              <a:rPr lang="en-US" altLang="zh-CN" sz="32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AB=3-1=2,PQ=AB=2,</a:t>
            </a:r>
          </a:p>
          <a:p>
            <a:pPr lvl="0"/>
            <a:r>
              <a:rPr lang="en-US" altLang="zh-CN" sz="32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</a:t>
            </a:r>
            <a:r>
              <a:rPr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a=±2,</a:t>
            </a:r>
            <a:endParaRPr lang="zh-CN" altLang="zh-CN" sz="3200" b="1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lvl="0"/>
            <a:r>
              <a:rPr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∴P</a:t>
            </a:r>
            <a:r>
              <a:rPr lang="en-US" altLang="zh-CN" sz="3200" b="1" baseline="-250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(-2,0),Q</a:t>
            </a:r>
            <a:r>
              <a:rPr lang="en-US" altLang="zh-CN" sz="3200" b="1" baseline="-250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(-2,-2)</a:t>
            </a:r>
            <a:r>
              <a:rPr lang="zh-CN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或</a:t>
            </a:r>
            <a:r>
              <a:rPr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P</a:t>
            </a:r>
            <a:r>
              <a:rPr lang="en-US" altLang="zh-CN" sz="3200" b="1" baseline="-250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(2,0),Q</a:t>
            </a:r>
            <a:r>
              <a:rPr lang="en-US" altLang="zh-CN" sz="3200" b="1" baseline="-250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(2,2);</a:t>
            </a:r>
            <a:endParaRPr lang="zh-CN" altLang="zh-CN" sz="3200" b="1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21978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28"/>
          <a:stretch/>
        </p:blipFill>
        <p:spPr bwMode="auto">
          <a:xfrm>
            <a:off x="4287795" y="98854"/>
            <a:ext cx="4387550" cy="3163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431BF665-B0A1-43B5-98AC-302D882F96B3}"/>
              </a:ext>
            </a:extLst>
          </p:cNvPr>
          <p:cNvSpPr txBox="1"/>
          <p:nvPr/>
        </p:nvSpPr>
        <p:spPr>
          <a:xfrm>
            <a:off x="340658" y="2892988"/>
            <a:ext cx="863301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200" b="1" dirty="0" smtClean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如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图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2,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当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AB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是平行四边形的对角线时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由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BQ=AP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得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:a</a:t>
            </a:r>
            <a:r>
              <a:rPr lang="en-US" altLang="zh-CN" sz="3200" b="1" baseline="30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+(a-3)</a:t>
            </a:r>
            <a:r>
              <a:rPr lang="en-US" altLang="zh-CN" sz="3200" b="1" baseline="30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=x</a:t>
            </a:r>
            <a:r>
              <a:rPr lang="en-US" altLang="zh-CN" sz="3200" b="1" baseline="30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+1</a:t>
            </a:r>
            <a:r>
              <a:rPr lang="en-US" altLang="zh-CN" sz="3200" b="1" baseline="30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即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2a</a:t>
            </a:r>
            <a:r>
              <a:rPr lang="en-US" altLang="zh-CN" sz="3200" b="1" baseline="30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-6a=x</a:t>
            </a:r>
            <a:r>
              <a:rPr lang="en-US" altLang="zh-CN" sz="3200" b="1" baseline="30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-8①;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由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PB=AQ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得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:a</a:t>
            </a:r>
            <a:r>
              <a:rPr lang="en-US" altLang="zh-CN" sz="3200" b="1" baseline="30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+(a-1)</a:t>
            </a:r>
            <a:r>
              <a:rPr lang="en-US" altLang="zh-CN" sz="3200" b="1" baseline="30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=3</a:t>
            </a:r>
            <a:r>
              <a:rPr lang="en-US" altLang="zh-CN" sz="3200" b="1" baseline="30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+x</a:t>
            </a:r>
            <a:r>
              <a:rPr lang="en-US" altLang="zh-CN" sz="3200" b="1" baseline="30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即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2a</a:t>
            </a:r>
            <a:r>
              <a:rPr lang="en-US" altLang="zh-CN" sz="3200" b="1" baseline="30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-2a=x</a:t>
            </a:r>
            <a:r>
              <a:rPr lang="en-US" altLang="zh-CN" sz="3200" b="1" baseline="30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+8②.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由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①,②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解得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a=4, x=±4,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∴P</a:t>
            </a:r>
            <a:r>
              <a:rPr lang="en-US" altLang="zh-CN" sz="3200" b="1" baseline="-25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3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(-4,0),Q</a:t>
            </a:r>
            <a:r>
              <a:rPr lang="en-US" altLang="zh-CN" sz="3200" b="1" baseline="-25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3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(4,4)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或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P</a:t>
            </a:r>
            <a:r>
              <a:rPr lang="en-US" altLang="zh-CN" sz="3200" b="1" baseline="-25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(4,0),Q</a:t>
            </a:r>
            <a:r>
              <a:rPr lang="en-US" altLang="zh-CN" sz="3200" b="1" baseline="-25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(4,4)(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舍去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).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8817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新建 Microsoft PowerPoint 演示文稿" id="{EDE0C7AC-07BA-4FEC-8765-02F7780CE690}" vid="{5F568CC9-763D-497D-8A3B-B3CFDA062CE6}"/>
    </a:ext>
  </a:extLst>
</a:theme>
</file>

<file path=ppt/theme/theme2.xml><?xml version="1.0" encoding="utf-8"?>
<a:theme xmlns:a="http://schemas.openxmlformats.org/drawingml/2006/main" name="1_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新建 Microsoft PowerPoint 演示文稿" id="{EDE0C7AC-07BA-4FEC-8765-02F7780CE690}" vid="{7D0423FD-7C65-42B3-87BD-098FED41353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母版1</Template>
  <TotalTime>31</TotalTime>
  <Words>904</Words>
  <Application>Microsoft Office PowerPoint</Application>
  <PresentationFormat>全屏显示(4:3)</PresentationFormat>
  <Paragraphs>59</Paragraphs>
  <Slides>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11" baseType="lpstr"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Be2510@365svip.info</dc:creator>
  <cp:lastModifiedBy>xb21cn</cp:lastModifiedBy>
  <cp:revision>4</cp:revision>
  <dcterms:created xsi:type="dcterms:W3CDTF">2020-11-28T05:14:58Z</dcterms:created>
  <dcterms:modified xsi:type="dcterms:W3CDTF">2020-11-29T14:43:47Z</dcterms:modified>
</cp:coreProperties>
</file>

<file path=docProps/thumbnail.jpeg>
</file>